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Abril Fatface" charset="1" panose="02000503000000020003"/>
      <p:regular r:id="rId17"/>
    </p:embeddedFont>
    <p:embeddedFont>
      <p:font typeface="Codec Pro" charset="1" panose="00000500000000000000"/>
      <p:regular r:id="rId18"/>
    </p:embeddedFont>
    <p:embeddedFont>
      <p:font typeface="Codec Pro Bold" charset="1" panose="000006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embeddings/oleObject1.bin" Type="http://schemas.openxmlformats.org/officeDocument/2006/relationships/oleObjec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666" r="0" b="-4666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5224993" y="7718640"/>
            <a:ext cx="3414568" cy="3079320"/>
          </a:xfrm>
          <a:custGeom>
            <a:avLst/>
            <a:gdLst/>
            <a:ahLst/>
            <a:cxnLst/>
            <a:rect r="r" b="b" t="t" l="l"/>
            <a:pathLst>
              <a:path h="3079320" w="3414568">
                <a:moveTo>
                  <a:pt x="3414568" y="0"/>
                </a:moveTo>
                <a:lnTo>
                  <a:pt x="0" y="0"/>
                </a:lnTo>
                <a:lnTo>
                  <a:pt x="0" y="3079320"/>
                </a:lnTo>
                <a:lnTo>
                  <a:pt x="3414568" y="3079320"/>
                </a:lnTo>
                <a:lnTo>
                  <a:pt x="341456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0">
            <a:off x="-678584" y="-510960"/>
            <a:ext cx="3414568" cy="3079320"/>
          </a:xfrm>
          <a:custGeom>
            <a:avLst/>
            <a:gdLst/>
            <a:ahLst/>
            <a:cxnLst/>
            <a:rect r="r" b="b" t="t" l="l"/>
            <a:pathLst>
              <a:path h="3079320" w="3414568">
                <a:moveTo>
                  <a:pt x="0" y="3079320"/>
                </a:moveTo>
                <a:lnTo>
                  <a:pt x="3414568" y="3079320"/>
                </a:lnTo>
                <a:lnTo>
                  <a:pt x="3414568" y="0"/>
                </a:lnTo>
                <a:lnTo>
                  <a:pt x="0" y="0"/>
                </a:lnTo>
                <a:lnTo>
                  <a:pt x="0" y="307932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307791" y="1028700"/>
            <a:ext cx="951509" cy="237877"/>
          </a:xfrm>
          <a:custGeom>
            <a:avLst/>
            <a:gdLst/>
            <a:ahLst/>
            <a:cxnLst/>
            <a:rect r="r" b="b" t="t" l="l"/>
            <a:pathLst>
              <a:path h="237877" w="951509">
                <a:moveTo>
                  <a:pt x="0" y="0"/>
                </a:moveTo>
                <a:lnTo>
                  <a:pt x="951509" y="0"/>
                </a:lnTo>
                <a:lnTo>
                  <a:pt x="951509" y="237877"/>
                </a:lnTo>
                <a:lnTo>
                  <a:pt x="0" y="2378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9020423"/>
            <a:ext cx="951509" cy="237877"/>
          </a:xfrm>
          <a:custGeom>
            <a:avLst/>
            <a:gdLst/>
            <a:ahLst/>
            <a:cxnLst/>
            <a:rect r="r" b="b" t="t" l="l"/>
            <a:pathLst>
              <a:path h="237877" w="951509">
                <a:moveTo>
                  <a:pt x="0" y="0"/>
                </a:moveTo>
                <a:lnTo>
                  <a:pt x="951509" y="0"/>
                </a:lnTo>
                <a:lnTo>
                  <a:pt x="951509" y="237877"/>
                </a:lnTo>
                <a:lnTo>
                  <a:pt x="0" y="23787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00658" y="4038173"/>
            <a:ext cx="14886683" cy="3167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54"/>
              </a:lnSpc>
            </a:pPr>
            <a:r>
              <a:rPr lang="en-US" sz="8768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Analisis Model Klasifikasi pada Dataset Prediksi Penyakit Jantung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85685" y="8300195"/>
            <a:ext cx="11716629" cy="552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3"/>
              </a:lnSpc>
            </a:pPr>
            <a:r>
              <a:rPr lang="en-US" sz="2995" spc="934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KELOMPOK 7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62013" y="-4542276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H="true">
            <a:off x="1028700" y="2822210"/>
            <a:ext cx="4670228" cy="0"/>
          </a:xfrm>
          <a:prstGeom prst="line">
            <a:avLst/>
          </a:prstGeom>
          <a:ln cap="flat" w="19050">
            <a:solidFill>
              <a:srgbClr val="10477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1276350"/>
            <a:ext cx="6154299" cy="1014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Kesimpulan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575733" y="990600"/>
            <a:ext cx="1683567" cy="7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53"/>
              </a:lnSpc>
            </a:pPr>
            <a:r>
              <a:rPr lang="en-US" b="true" sz="2502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Machine Learning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02470" y="3231785"/>
            <a:ext cx="14883060" cy="5703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75460" indent="-387730" lvl="1">
              <a:lnSpc>
                <a:spcPts val="5028"/>
              </a:lnSpc>
              <a:buFont typeface="Arial"/>
              <a:buChar char="•"/>
            </a:pPr>
            <a:r>
              <a:rPr lang="en-US" sz="3591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Logistic Regression adalah model terbaik secara keseluruhan</a:t>
            </a:r>
          </a:p>
          <a:p>
            <a:pPr algn="just" marL="775460" indent="-387730" lvl="1">
              <a:lnSpc>
                <a:spcPts val="5028"/>
              </a:lnSpc>
              <a:buFont typeface="Arial"/>
              <a:buChar char="•"/>
            </a:pPr>
            <a:r>
              <a:rPr lang="en-US" sz="3591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Akurasi &amp; stabilitas tinggi</a:t>
            </a:r>
          </a:p>
          <a:p>
            <a:pPr algn="just" marL="775460" indent="-387730" lvl="1">
              <a:lnSpc>
                <a:spcPts val="5028"/>
              </a:lnSpc>
              <a:buFont typeface="Arial"/>
              <a:buChar char="•"/>
            </a:pPr>
            <a:r>
              <a:rPr lang="en-US" sz="3591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Prediksi probabilistik akurat</a:t>
            </a:r>
          </a:p>
          <a:p>
            <a:pPr algn="just" marL="775460" indent="-387730" lvl="1">
              <a:lnSpc>
                <a:spcPts val="5028"/>
              </a:lnSpc>
              <a:buFont typeface="Arial"/>
              <a:buChar char="•"/>
            </a:pPr>
            <a:r>
              <a:rPr lang="en-US" sz="3591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KNN cukup kompetitif namun kurang sensitif pada kelas minoritas</a:t>
            </a:r>
          </a:p>
          <a:p>
            <a:pPr algn="just" marL="775460" indent="-387730" lvl="1">
              <a:lnSpc>
                <a:spcPts val="5028"/>
              </a:lnSpc>
              <a:buFont typeface="Arial"/>
              <a:buChar char="•"/>
            </a:pPr>
            <a:r>
              <a:rPr lang="en-US" sz="3591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Decision Tree bagus untuk interpretasi, tapi prediksi probabilitas buruk</a:t>
            </a:r>
          </a:p>
          <a:p>
            <a:pPr algn="just" marL="775460" indent="-387730" lvl="1">
              <a:lnSpc>
                <a:spcPts val="5028"/>
              </a:lnSpc>
              <a:buFont typeface="Arial"/>
              <a:buChar char="•"/>
            </a:pPr>
            <a:r>
              <a:rPr lang="en-US" sz="3591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Naive Bayes akurasi paling rendah dan kurang stabil</a:t>
            </a:r>
          </a:p>
          <a:p>
            <a:pPr algn="just">
              <a:lnSpc>
                <a:spcPts val="5028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59154" y="-201564"/>
            <a:ext cx="8516767" cy="10719805"/>
            <a:chOff x="0" y="0"/>
            <a:chExt cx="11355690" cy="1429307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3434" t="0" r="23434" b="0"/>
            <a:stretch>
              <a:fillRect/>
            </a:stretch>
          </p:blipFill>
          <p:spPr>
            <a:xfrm flipH="false" flipV="false">
              <a:off x="0" y="0"/>
              <a:ext cx="11355690" cy="1429307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3496907"/>
            <a:ext cx="7878033" cy="4208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977"/>
              </a:lnSpc>
            </a:pPr>
            <a:r>
              <a:rPr lang="en-US" sz="17366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Thank You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771019"/>
            <a:ext cx="7890710" cy="595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3"/>
              </a:lnSpc>
            </a:pPr>
            <a:r>
              <a:rPr lang="en-US" sz="3195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PRESENTED BY : KELOMPOK 7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882716"/>
            <a:ext cx="2840777" cy="415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53"/>
              </a:lnSpc>
            </a:pPr>
            <a:r>
              <a:rPr lang="en-US" sz="2502" b="true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Machine Learning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71249" y="1320912"/>
            <a:ext cx="688051" cy="172013"/>
          </a:xfrm>
          <a:custGeom>
            <a:avLst/>
            <a:gdLst/>
            <a:ahLst/>
            <a:cxnLst/>
            <a:rect r="r" b="b" t="t" l="l"/>
            <a:pathLst>
              <a:path h="172013" w="688051">
                <a:moveTo>
                  <a:pt x="0" y="0"/>
                </a:moveTo>
                <a:lnTo>
                  <a:pt x="688051" y="0"/>
                </a:lnTo>
                <a:lnTo>
                  <a:pt x="688051" y="172012"/>
                </a:lnTo>
                <a:lnTo>
                  <a:pt x="0" y="1720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94518" y="3093315"/>
            <a:ext cx="2743211" cy="2468915"/>
            <a:chOff x="0" y="0"/>
            <a:chExt cx="3657615" cy="3291886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0" t="7999" r="0" b="7999"/>
            <a:stretch>
              <a:fillRect/>
            </a:stretch>
          </p:blipFill>
          <p:spPr>
            <a:xfrm flipH="false" flipV="false">
              <a:off x="0" y="0"/>
              <a:ext cx="3657615" cy="3291886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4524160" y="6023847"/>
            <a:ext cx="2756570" cy="2480938"/>
            <a:chOff x="0" y="0"/>
            <a:chExt cx="3675427" cy="3307917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7999" r="0" b="7999"/>
            <a:stretch>
              <a:fillRect/>
            </a:stretch>
          </p:blipFill>
          <p:spPr>
            <a:xfrm flipH="false" flipV="false">
              <a:off x="0" y="0"/>
              <a:ext cx="3675427" cy="3307917"/>
            </a:xfrm>
            <a:prstGeom prst="rect">
              <a:avLst/>
            </a:prstGeom>
          </p:spPr>
        </p:pic>
      </p:grpSp>
      <p:sp>
        <p:nvSpPr>
          <p:cNvPr name="Freeform 7" id="7"/>
          <p:cNvSpPr/>
          <p:nvPr/>
        </p:nvSpPr>
        <p:spPr>
          <a:xfrm flipH="false" flipV="false" rot="0">
            <a:off x="0" y="6909002"/>
            <a:ext cx="2496470" cy="3178376"/>
          </a:xfrm>
          <a:custGeom>
            <a:avLst/>
            <a:gdLst/>
            <a:ahLst/>
            <a:cxnLst/>
            <a:rect r="r" b="b" t="t" l="l"/>
            <a:pathLst>
              <a:path h="3178376" w="2496470">
                <a:moveTo>
                  <a:pt x="0" y="0"/>
                </a:moveTo>
                <a:lnTo>
                  <a:pt x="2496470" y="0"/>
                </a:lnTo>
                <a:lnTo>
                  <a:pt x="2496470" y="3178376"/>
                </a:lnTo>
                <a:lnTo>
                  <a:pt x="0" y="31783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6075681" y="7233766"/>
            <a:ext cx="2496470" cy="3178376"/>
          </a:xfrm>
          <a:custGeom>
            <a:avLst/>
            <a:gdLst/>
            <a:ahLst/>
            <a:cxnLst/>
            <a:rect r="r" b="b" t="t" l="l"/>
            <a:pathLst>
              <a:path h="3178376" w="2496470">
                <a:moveTo>
                  <a:pt x="2496470" y="0"/>
                </a:moveTo>
                <a:lnTo>
                  <a:pt x="0" y="0"/>
                </a:lnTo>
                <a:lnTo>
                  <a:pt x="0" y="3178375"/>
                </a:lnTo>
                <a:lnTo>
                  <a:pt x="2496470" y="3178375"/>
                </a:lnTo>
                <a:lnTo>
                  <a:pt x="249647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>
            <a:off x="2230651" y="9884015"/>
            <a:ext cx="14093359" cy="0"/>
          </a:xfrm>
          <a:prstGeom prst="line">
            <a:avLst/>
          </a:prstGeom>
          <a:ln cap="flat" w="19050">
            <a:solidFill>
              <a:srgbClr val="104772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7772394" y="2939967"/>
            <a:ext cx="2743211" cy="2468915"/>
            <a:chOff x="0" y="0"/>
            <a:chExt cx="3657615" cy="3291886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7"/>
            <a:srcRect l="0" t="4999" r="0" b="4999"/>
            <a:stretch>
              <a:fillRect/>
            </a:stretch>
          </p:blipFill>
          <p:spPr>
            <a:xfrm flipH="false" flipV="false">
              <a:off x="0" y="0"/>
              <a:ext cx="3657615" cy="3291886"/>
            </a:xfrm>
            <a:prstGeom prst="rect">
              <a:avLst/>
            </a:prstGeom>
          </p:spPr>
        </p:pic>
      </p:grpSp>
      <p:grpSp>
        <p:nvGrpSpPr>
          <p:cNvPr name="Group 12" id="12"/>
          <p:cNvGrpSpPr/>
          <p:nvPr/>
        </p:nvGrpSpPr>
        <p:grpSpPr>
          <a:xfrm rot="0">
            <a:off x="14249406" y="2939967"/>
            <a:ext cx="2743211" cy="2468915"/>
            <a:chOff x="0" y="0"/>
            <a:chExt cx="3657615" cy="3291886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4"/>
            <a:srcRect l="0" t="7999" r="0" b="7999"/>
            <a:stretch>
              <a:fillRect/>
            </a:stretch>
          </p:blipFill>
          <p:spPr>
            <a:xfrm flipH="false" flipV="false">
              <a:off x="0" y="0"/>
              <a:ext cx="3657615" cy="3291886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10998593" y="6023847"/>
            <a:ext cx="2756570" cy="2480938"/>
            <a:chOff x="0" y="0"/>
            <a:chExt cx="3675427" cy="3307917"/>
          </a:xfrm>
        </p:grpSpPr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4"/>
            <a:srcRect l="0" t="7999" r="0" b="7999"/>
            <a:stretch>
              <a:fillRect/>
            </a:stretch>
          </p:blipFill>
          <p:spPr>
            <a:xfrm flipH="false" flipV="false">
              <a:off x="0" y="0"/>
              <a:ext cx="3675427" cy="3307917"/>
            </a:xfrm>
            <a:prstGeom prst="rect">
              <a:avLst/>
            </a:prstGeom>
          </p:spPr>
        </p:pic>
      </p:grpSp>
      <p:sp>
        <p:nvSpPr>
          <p:cNvPr name="TextBox 16" id="16"/>
          <p:cNvSpPr txBox="true"/>
          <p:nvPr/>
        </p:nvSpPr>
        <p:spPr>
          <a:xfrm rot="0">
            <a:off x="1028700" y="1238250"/>
            <a:ext cx="5998217" cy="1046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23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Our Team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54456" y="5851449"/>
            <a:ext cx="2623337" cy="898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3"/>
              </a:lnSpc>
            </a:pPr>
            <a:r>
              <a:rPr lang="en-US" sz="2029" b="true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Nazwa Salsabila (2208107010010)</a:t>
            </a:r>
          </a:p>
          <a:p>
            <a:pPr algn="ctr">
              <a:lnSpc>
                <a:spcPts val="2273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4584389" y="8805030"/>
            <a:ext cx="2636112" cy="892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84"/>
              </a:lnSpc>
            </a:pPr>
            <a:r>
              <a:rPr lang="en-US" sz="2039" b="true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Zuwi Pertiwi (2208107010061)</a:t>
            </a:r>
          </a:p>
          <a:p>
            <a:pPr algn="ctr">
              <a:lnSpc>
                <a:spcPts val="2284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7832332" y="5698101"/>
            <a:ext cx="2623337" cy="898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3"/>
              </a:lnSpc>
            </a:pPr>
            <a:r>
              <a:rPr lang="en-US" sz="2029" b="true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Rizky Yusmansyah (2208107010024)</a:t>
            </a:r>
          </a:p>
          <a:p>
            <a:pPr algn="ctr">
              <a:lnSpc>
                <a:spcPts val="2273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4309343" y="5698101"/>
            <a:ext cx="2623337" cy="898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3"/>
              </a:lnSpc>
            </a:pPr>
            <a:r>
              <a:rPr lang="en-US" sz="2029" b="true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Della Rahmatika (2208107010041)</a:t>
            </a:r>
          </a:p>
          <a:p>
            <a:pPr algn="ctr">
              <a:lnSpc>
                <a:spcPts val="2273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11058823" y="8805030"/>
            <a:ext cx="2636112" cy="892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84"/>
              </a:lnSpc>
            </a:pPr>
            <a:r>
              <a:rPr lang="en-US" sz="2039" b="true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Berliani Utami (2208107010082)</a:t>
            </a:r>
          </a:p>
          <a:p>
            <a:pPr algn="ctr">
              <a:lnSpc>
                <a:spcPts val="2284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27967" y="9654303"/>
            <a:ext cx="18943934" cy="2678960"/>
            <a:chOff x="0" y="0"/>
            <a:chExt cx="25258579" cy="3571946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9876" r="0" b="28656"/>
            <a:stretch>
              <a:fillRect/>
            </a:stretch>
          </p:blipFill>
          <p:spPr>
            <a:xfrm flipH="false" flipV="false">
              <a:off x="0" y="0"/>
              <a:ext cx="25258579" cy="3571946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1276350"/>
            <a:ext cx="8115300" cy="1014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Dataset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531536" y="3219278"/>
            <a:ext cx="13224928" cy="5175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21"/>
              </a:lnSpc>
            </a:pPr>
            <a:r>
              <a:rPr lang="en-US" sz="3229" b="true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Indicators of Heart Disease – 2022 Update</a:t>
            </a:r>
          </a:p>
          <a:p>
            <a:pPr algn="ctr">
              <a:lnSpc>
                <a:spcPts val="4521"/>
              </a:lnSpc>
            </a:pPr>
            <a:r>
              <a:rPr lang="en-US" sz="3229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319.795 data pasien</a:t>
            </a:r>
          </a:p>
          <a:p>
            <a:pPr algn="ctr">
              <a:lnSpc>
                <a:spcPts val="4521"/>
              </a:lnSpc>
            </a:pPr>
          </a:p>
          <a:p>
            <a:pPr algn="l">
              <a:lnSpc>
                <a:spcPts val="4521"/>
              </a:lnSpc>
            </a:pPr>
            <a:r>
              <a:rPr lang="en-US" sz="3229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Fitur     : BMI, umur, tekanan darah, status merokok, dll</a:t>
            </a:r>
          </a:p>
          <a:p>
            <a:pPr algn="l">
              <a:lnSpc>
                <a:spcPts val="4521"/>
              </a:lnSpc>
            </a:pPr>
          </a:p>
          <a:p>
            <a:pPr algn="l">
              <a:lnSpc>
                <a:spcPts val="4521"/>
              </a:lnSpc>
            </a:pPr>
            <a:r>
              <a:rPr lang="en-US" sz="3229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Target : HeartDisease (Yes/No)</a:t>
            </a:r>
          </a:p>
          <a:p>
            <a:pPr algn="l">
              <a:lnSpc>
                <a:spcPts val="4521"/>
              </a:lnSpc>
            </a:pPr>
          </a:p>
          <a:p>
            <a:pPr algn="l">
              <a:lnSpc>
                <a:spcPts val="4521"/>
              </a:lnSpc>
            </a:pPr>
            <a:r>
              <a:rPr lang="en-US" sz="3229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Tujuan : Memprediksi penyakit jantung menggunakan 4 model      </a:t>
            </a:r>
          </a:p>
          <a:p>
            <a:pPr algn="l">
              <a:lnSpc>
                <a:spcPts val="4521"/>
              </a:lnSpc>
            </a:pPr>
            <a:r>
              <a:rPr lang="en-US" sz="3229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                klasifikasi dan membandingkan performanya.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575733" y="990600"/>
            <a:ext cx="1683567" cy="7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53"/>
              </a:lnSpc>
            </a:pPr>
            <a:r>
              <a:rPr lang="en-US" b="true" sz="2502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Machine Learning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772852"/>
            <a:ext cx="6634379" cy="1014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Proses Awal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575733" y="1487102"/>
            <a:ext cx="1683567" cy="7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53"/>
              </a:lnSpc>
            </a:pPr>
            <a:r>
              <a:rPr lang="en-US" b="true" sz="2502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Machine Learning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4859209"/>
            <a:ext cx="7888083" cy="4399091"/>
            <a:chOff x="0" y="0"/>
            <a:chExt cx="2896238" cy="161519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896238" cy="1615198"/>
            </a:xfrm>
            <a:custGeom>
              <a:avLst/>
              <a:gdLst/>
              <a:ahLst/>
              <a:cxnLst/>
              <a:rect r="r" b="b" t="t" l="l"/>
              <a:pathLst>
                <a:path h="1615198" w="2896238">
                  <a:moveTo>
                    <a:pt x="10796" y="0"/>
                  </a:moveTo>
                  <a:lnTo>
                    <a:pt x="2885442" y="0"/>
                  </a:lnTo>
                  <a:cubicBezTo>
                    <a:pt x="2891405" y="0"/>
                    <a:pt x="2896238" y="4834"/>
                    <a:pt x="2896238" y="10796"/>
                  </a:cubicBezTo>
                  <a:lnTo>
                    <a:pt x="2896238" y="1604402"/>
                  </a:lnTo>
                  <a:cubicBezTo>
                    <a:pt x="2896238" y="1610364"/>
                    <a:pt x="2891405" y="1615198"/>
                    <a:pt x="2885442" y="1615198"/>
                  </a:cubicBezTo>
                  <a:lnTo>
                    <a:pt x="10796" y="1615198"/>
                  </a:lnTo>
                  <a:cubicBezTo>
                    <a:pt x="4834" y="1615198"/>
                    <a:pt x="0" y="1610364"/>
                    <a:pt x="0" y="1604402"/>
                  </a:cubicBezTo>
                  <a:lnTo>
                    <a:pt x="0" y="10796"/>
                  </a:lnTo>
                  <a:cubicBezTo>
                    <a:pt x="0" y="4834"/>
                    <a:pt x="4834" y="0"/>
                    <a:pt x="10796" y="0"/>
                  </a:cubicBezTo>
                  <a:close/>
                </a:path>
              </a:pathLst>
            </a:custGeom>
            <a:solidFill>
              <a:srgbClr val="10477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2896238" cy="1681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5143234"/>
            <a:ext cx="7606789" cy="3665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5577" indent="-247788" lvl="1">
              <a:lnSpc>
                <a:spcPts val="3213"/>
              </a:lnSpc>
              <a:buFont typeface="Arial"/>
              <a:buChar char="•"/>
            </a:pPr>
            <a:r>
              <a:rPr lang="en-US" sz="2295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Statistik deskriptif → sebaran umur, BMI, tekanan darah, dll</a:t>
            </a:r>
          </a:p>
          <a:p>
            <a:pPr algn="just">
              <a:lnSpc>
                <a:spcPts val="3213"/>
              </a:lnSpc>
            </a:pPr>
          </a:p>
          <a:p>
            <a:pPr algn="just" marL="495577" indent="-247788" lvl="1">
              <a:lnSpc>
                <a:spcPts val="3213"/>
              </a:lnSpc>
              <a:buFont typeface="Arial"/>
              <a:buChar char="•"/>
            </a:pPr>
            <a:r>
              <a:rPr lang="en-US" sz="2295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Visualisasi distribusi target (HeartDisease) → data tidak seimbang</a:t>
            </a:r>
          </a:p>
          <a:p>
            <a:pPr algn="just">
              <a:lnSpc>
                <a:spcPts val="3213"/>
              </a:lnSpc>
            </a:pPr>
          </a:p>
          <a:p>
            <a:pPr algn="just" marL="495577" indent="-247788" lvl="1">
              <a:lnSpc>
                <a:spcPts val="3213"/>
              </a:lnSpc>
              <a:buFont typeface="Arial"/>
              <a:buChar char="•"/>
            </a:pPr>
            <a:r>
              <a:rPr lang="en-US" sz="2295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Korelasi antar fitur → korelasi lemah antar variabel numerik</a:t>
            </a:r>
          </a:p>
          <a:p>
            <a:pPr algn="just">
              <a:lnSpc>
                <a:spcPts val="3213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1028700" y="4047254"/>
            <a:ext cx="7888083" cy="651236"/>
            <a:chOff x="0" y="0"/>
            <a:chExt cx="2896238" cy="23911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896238" cy="239112"/>
            </a:xfrm>
            <a:custGeom>
              <a:avLst/>
              <a:gdLst/>
              <a:ahLst/>
              <a:cxnLst/>
              <a:rect r="r" b="b" t="t" l="l"/>
              <a:pathLst>
                <a:path h="239112" w="2896238">
                  <a:moveTo>
                    <a:pt x="10796" y="0"/>
                  </a:moveTo>
                  <a:lnTo>
                    <a:pt x="2885442" y="0"/>
                  </a:lnTo>
                  <a:cubicBezTo>
                    <a:pt x="2891405" y="0"/>
                    <a:pt x="2896238" y="4834"/>
                    <a:pt x="2896238" y="10796"/>
                  </a:cubicBezTo>
                  <a:lnTo>
                    <a:pt x="2896238" y="228316"/>
                  </a:lnTo>
                  <a:cubicBezTo>
                    <a:pt x="2896238" y="234278"/>
                    <a:pt x="2891405" y="239112"/>
                    <a:pt x="2885442" y="239112"/>
                  </a:cubicBezTo>
                  <a:lnTo>
                    <a:pt x="10796" y="239112"/>
                  </a:lnTo>
                  <a:cubicBezTo>
                    <a:pt x="4834" y="239112"/>
                    <a:pt x="0" y="234278"/>
                    <a:pt x="0" y="228316"/>
                  </a:cubicBezTo>
                  <a:lnTo>
                    <a:pt x="0" y="10796"/>
                  </a:lnTo>
                  <a:cubicBezTo>
                    <a:pt x="0" y="4834"/>
                    <a:pt x="4834" y="0"/>
                    <a:pt x="10796" y="0"/>
                  </a:cubicBezTo>
                  <a:close/>
                </a:path>
              </a:pathLst>
            </a:custGeom>
            <a:solidFill>
              <a:srgbClr val="104772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2896238" cy="3057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794146" y="4102984"/>
            <a:ext cx="6357191" cy="444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3"/>
              </a:lnSpc>
            </a:pPr>
            <a:r>
              <a:rPr lang="en-US" b="true" sz="2295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Pemahaman Dataset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-327967" y="-1468083"/>
            <a:ext cx="18943934" cy="2678960"/>
            <a:chOff x="0" y="0"/>
            <a:chExt cx="25258579" cy="3571946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2"/>
            <a:srcRect l="0" t="46006" r="0" b="32847"/>
            <a:stretch>
              <a:fillRect/>
            </a:stretch>
          </p:blipFill>
          <p:spPr>
            <a:xfrm flipH="false" flipV="false">
              <a:off x="0" y="0"/>
              <a:ext cx="25258579" cy="3571946"/>
            </a:xfrm>
            <a:prstGeom prst="rect">
              <a:avLst/>
            </a:prstGeom>
          </p:spPr>
        </p:pic>
      </p:grpSp>
      <p:grpSp>
        <p:nvGrpSpPr>
          <p:cNvPr name="Group 14" id="14"/>
          <p:cNvGrpSpPr/>
          <p:nvPr/>
        </p:nvGrpSpPr>
        <p:grpSpPr>
          <a:xfrm rot="0">
            <a:off x="9371217" y="4859209"/>
            <a:ext cx="7888083" cy="4399091"/>
            <a:chOff x="0" y="0"/>
            <a:chExt cx="2896238" cy="161519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896238" cy="1615198"/>
            </a:xfrm>
            <a:custGeom>
              <a:avLst/>
              <a:gdLst/>
              <a:ahLst/>
              <a:cxnLst/>
              <a:rect r="r" b="b" t="t" l="l"/>
              <a:pathLst>
                <a:path h="1615198" w="2896238">
                  <a:moveTo>
                    <a:pt x="10796" y="0"/>
                  </a:moveTo>
                  <a:lnTo>
                    <a:pt x="2885442" y="0"/>
                  </a:lnTo>
                  <a:cubicBezTo>
                    <a:pt x="2891405" y="0"/>
                    <a:pt x="2896238" y="4834"/>
                    <a:pt x="2896238" y="10796"/>
                  </a:cubicBezTo>
                  <a:lnTo>
                    <a:pt x="2896238" y="1604402"/>
                  </a:lnTo>
                  <a:cubicBezTo>
                    <a:pt x="2896238" y="1610364"/>
                    <a:pt x="2891405" y="1615198"/>
                    <a:pt x="2885442" y="1615198"/>
                  </a:cubicBezTo>
                  <a:lnTo>
                    <a:pt x="10796" y="1615198"/>
                  </a:lnTo>
                  <a:cubicBezTo>
                    <a:pt x="4834" y="1615198"/>
                    <a:pt x="0" y="1610364"/>
                    <a:pt x="0" y="1604402"/>
                  </a:cubicBezTo>
                  <a:lnTo>
                    <a:pt x="0" y="10796"/>
                  </a:lnTo>
                  <a:cubicBezTo>
                    <a:pt x="0" y="4834"/>
                    <a:pt x="4834" y="0"/>
                    <a:pt x="10796" y="0"/>
                  </a:cubicBezTo>
                  <a:close/>
                </a:path>
              </a:pathLst>
            </a:custGeom>
            <a:solidFill>
              <a:srgbClr val="10477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2896238" cy="1681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371217" y="5143234"/>
            <a:ext cx="7526097" cy="4068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5577" indent="-247788" lvl="1">
              <a:lnSpc>
                <a:spcPts val="3213"/>
              </a:lnSpc>
              <a:buFont typeface="Arial"/>
              <a:buChar char="•"/>
            </a:pPr>
            <a:r>
              <a:rPr lang="en-US" sz="2295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Cek missing values → tidak ada nilai kosong</a:t>
            </a:r>
          </a:p>
          <a:p>
            <a:pPr algn="just">
              <a:lnSpc>
                <a:spcPts val="3213"/>
              </a:lnSpc>
            </a:pPr>
          </a:p>
          <a:p>
            <a:pPr algn="just" marL="495577" indent="-247788" lvl="1">
              <a:lnSpc>
                <a:spcPts val="3213"/>
              </a:lnSpc>
              <a:buFont typeface="Arial"/>
              <a:buChar char="•"/>
            </a:pPr>
            <a:r>
              <a:rPr lang="en-US" sz="2295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Encoding kategorikal → Label Encoding (ex: Smoking, Stroke)</a:t>
            </a:r>
          </a:p>
          <a:p>
            <a:pPr algn="just">
              <a:lnSpc>
                <a:spcPts val="3213"/>
              </a:lnSpc>
            </a:pPr>
          </a:p>
          <a:p>
            <a:pPr algn="just" marL="495577" indent="-247788" lvl="1">
              <a:lnSpc>
                <a:spcPts val="3213"/>
              </a:lnSpc>
              <a:buFont typeface="Arial"/>
              <a:buChar char="•"/>
            </a:pPr>
            <a:r>
              <a:rPr lang="en-US" sz="2295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Standarisasi fitur numerik → untuk model sensitif skala seperti KNN</a:t>
            </a:r>
          </a:p>
          <a:p>
            <a:pPr algn="just">
              <a:lnSpc>
                <a:spcPts val="3213"/>
              </a:lnSpc>
            </a:pPr>
          </a:p>
          <a:p>
            <a:pPr algn="just" marL="495577" indent="-247788" lvl="1">
              <a:lnSpc>
                <a:spcPts val="3213"/>
              </a:lnSpc>
              <a:buFont typeface="Arial"/>
              <a:buChar char="•"/>
            </a:pPr>
            <a:r>
              <a:rPr lang="en-US" sz="2295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Split data → 80% training, 20% testing</a:t>
            </a:r>
          </a:p>
          <a:p>
            <a:pPr algn="just">
              <a:lnSpc>
                <a:spcPts val="3213"/>
              </a:lnSpc>
            </a:pPr>
          </a:p>
        </p:txBody>
      </p:sp>
      <p:grpSp>
        <p:nvGrpSpPr>
          <p:cNvPr name="Group 18" id="18"/>
          <p:cNvGrpSpPr/>
          <p:nvPr/>
        </p:nvGrpSpPr>
        <p:grpSpPr>
          <a:xfrm rot="0">
            <a:off x="9371217" y="4047254"/>
            <a:ext cx="7888083" cy="651236"/>
            <a:chOff x="0" y="0"/>
            <a:chExt cx="2896238" cy="23911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896238" cy="239112"/>
            </a:xfrm>
            <a:custGeom>
              <a:avLst/>
              <a:gdLst/>
              <a:ahLst/>
              <a:cxnLst/>
              <a:rect r="r" b="b" t="t" l="l"/>
              <a:pathLst>
                <a:path h="239112" w="2896238">
                  <a:moveTo>
                    <a:pt x="10796" y="0"/>
                  </a:moveTo>
                  <a:lnTo>
                    <a:pt x="2885442" y="0"/>
                  </a:lnTo>
                  <a:cubicBezTo>
                    <a:pt x="2891405" y="0"/>
                    <a:pt x="2896238" y="4834"/>
                    <a:pt x="2896238" y="10796"/>
                  </a:cubicBezTo>
                  <a:lnTo>
                    <a:pt x="2896238" y="228316"/>
                  </a:lnTo>
                  <a:cubicBezTo>
                    <a:pt x="2896238" y="234278"/>
                    <a:pt x="2891405" y="239112"/>
                    <a:pt x="2885442" y="239112"/>
                  </a:cubicBezTo>
                  <a:lnTo>
                    <a:pt x="10796" y="239112"/>
                  </a:lnTo>
                  <a:cubicBezTo>
                    <a:pt x="4834" y="239112"/>
                    <a:pt x="0" y="234278"/>
                    <a:pt x="0" y="228316"/>
                  </a:cubicBezTo>
                  <a:lnTo>
                    <a:pt x="0" y="10796"/>
                  </a:lnTo>
                  <a:cubicBezTo>
                    <a:pt x="0" y="4834"/>
                    <a:pt x="4834" y="0"/>
                    <a:pt x="10796" y="0"/>
                  </a:cubicBezTo>
                  <a:close/>
                </a:path>
              </a:pathLst>
            </a:custGeom>
            <a:solidFill>
              <a:srgbClr val="104772"/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2896238" cy="3057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0136663" y="4102984"/>
            <a:ext cx="6357191" cy="444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3"/>
              </a:lnSpc>
            </a:pPr>
            <a:r>
              <a:rPr lang="en-US" b="true" sz="2295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Pra-pemrosesan Data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62013" y="-4542276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276584"/>
            <a:ext cx="14022039" cy="1939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Model  1 </a:t>
            </a:r>
          </a:p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Logistic Regression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575733" y="990834"/>
            <a:ext cx="1683567" cy="7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53"/>
              </a:lnSpc>
            </a:pPr>
            <a:r>
              <a:rPr lang="en-US" b="true" sz="2502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Machine Learning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765596"/>
            <a:ext cx="16230600" cy="3395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Akurasi: 91,28%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AUC: 0.826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Kelebihan: Stabil, prediksi probabilitas akurat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Kekurangan: Recall untuk kelas penyakit rendah (0.09)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Fitur penting: Stroke, jenis kelamin, penyakit ginjal</a:t>
            </a:r>
          </a:p>
          <a:p>
            <a:pPr algn="just">
              <a:lnSpc>
                <a:spcPts val="4484"/>
              </a:lnSpc>
            </a:pPr>
          </a:p>
        </p:txBody>
      </p:sp>
      <p:sp>
        <p:nvSpPr>
          <p:cNvPr name="AutoShape 6" id="6"/>
          <p:cNvSpPr/>
          <p:nvPr/>
        </p:nvSpPr>
        <p:spPr>
          <a:xfrm>
            <a:off x="1028700" y="3677799"/>
            <a:ext cx="16230600" cy="0"/>
          </a:xfrm>
          <a:prstGeom prst="line">
            <a:avLst/>
          </a:prstGeom>
          <a:ln cap="flat" w="19050">
            <a:solidFill>
              <a:srgbClr val="104772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62013" y="-4542276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276584"/>
            <a:ext cx="14022039" cy="2863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Model  2 </a:t>
            </a:r>
          </a:p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K-Nearest Neighbors (KNN)</a:t>
            </a:r>
          </a:p>
          <a:p>
            <a:pPr algn="l">
              <a:lnSpc>
                <a:spcPts val="7308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5575733" y="990834"/>
            <a:ext cx="1683567" cy="7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53"/>
              </a:lnSpc>
            </a:pPr>
            <a:r>
              <a:rPr lang="en-US" b="true" sz="2502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Machine Learning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765596"/>
            <a:ext cx="16230600" cy="3395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Akurasi: 90,43%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AUC: 0.694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Kelebihan: Akurasi cukup tinggi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Kekurangan: Recall rendah untuk kelas positif (0.11)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S</a:t>
            </a: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ensitif terhadap nilai K, log loss tinggi (1.41)</a:t>
            </a:r>
          </a:p>
          <a:p>
            <a:pPr algn="just">
              <a:lnSpc>
                <a:spcPts val="4484"/>
              </a:lnSpc>
            </a:pPr>
          </a:p>
        </p:txBody>
      </p:sp>
      <p:sp>
        <p:nvSpPr>
          <p:cNvPr name="AutoShape 6" id="6"/>
          <p:cNvSpPr/>
          <p:nvPr/>
        </p:nvSpPr>
        <p:spPr>
          <a:xfrm>
            <a:off x="1028700" y="3677799"/>
            <a:ext cx="16230600" cy="0"/>
          </a:xfrm>
          <a:prstGeom prst="line">
            <a:avLst/>
          </a:prstGeom>
          <a:ln cap="flat" w="19050">
            <a:solidFill>
              <a:srgbClr val="104772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62013" y="-4542276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276584"/>
            <a:ext cx="14022039" cy="1939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Model  3 </a:t>
            </a:r>
          </a:p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Naive Bayes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575733" y="990834"/>
            <a:ext cx="1683567" cy="7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53"/>
              </a:lnSpc>
            </a:pPr>
            <a:r>
              <a:rPr lang="en-US" b="true" sz="2502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Machine Learning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765596"/>
            <a:ext cx="16230600" cy="3395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Akurasi: 84,31%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AUC: 0.799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F1-</a:t>
            </a: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score kelas positif rendah (0.34)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C</a:t>
            </a: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enderung bias ke kelas mayoritas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Log loss cukup tinggi</a:t>
            </a:r>
          </a:p>
          <a:p>
            <a:pPr algn="just">
              <a:lnSpc>
                <a:spcPts val="4484"/>
              </a:lnSpc>
            </a:pPr>
          </a:p>
        </p:txBody>
      </p:sp>
      <p:sp>
        <p:nvSpPr>
          <p:cNvPr name="AutoShape 6" id="6"/>
          <p:cNvSpPr/>
          <p:nvPr/>
        </p:nvSpPr>
        <p:spPr>
          <a:xfrm>
            <a:off x="1028700" y="3677799"/>
            <a:ext cx="16230600" cy="0"/>
          </a:xfrm>
          <a:prstGeom prst="line">
            <a:avLst/>
          </a:prstGeom>
          <a:ln cap="flat" w="19050">
            <a:solidFill>
              <a:srgbClr val="104772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62013" y="-4542276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276584"/>
            <a:ext cx="14022039" cy="1939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Model  4 </a:t>
            </a:r>
          </a:p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Decision Tree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575733" y="990834"/>
            <a:ext cx="1683567" cy="7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53"/>
              </a:lnSpc>
            </a:pPr>
            <a:r>
              <a:rPr lang="en-US" b="true" sz="2502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Machine Learning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765596"/>
            <a:ext cx="16230600" cy="3395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Akurasi: 86,26%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AUC: 0.588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Fitur p</a:t>
            </a: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enting: BMI, SleepTime, AgeCategory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Log loss tertinggi (4.92) → prediksi probabilitas buruk</a:t>
            </a:r>
          </a:p>
          <a:p>
            <a:pPr algn="just" marL="691633" indent="-345817" lvl="1">
              <a:lnSpc>
                <a:spcPts val="4484"/>
              </a:lnSpc>
              <a:buFont typeface="Arial"/>
              <a:buChar char="•"/>
            </a:pPr>
            <a:r>
              <a:rPr lang="en-US" sz="3203">
                <a:solidFill>
                  <a:srgbClr val="104772"/>
                </a:solidFill>
                <a:latin typeface="Codec Pro"/>
                <a:ea typeface="Codec Pro"/>
                <a:cs typeface="Codec Pro"/>
                <a:sym typeface="Codec Pro"/>
              </a:rPr>
              <a:t>Kelebihan: Mudah diinterpretasikan</a:t>
            </a:r>
          </a:p>
          <a:p>
            <a:pPr algn="just">
              <a:lnSpc>
                <a:spcPts val="4484"/>
              </a:lnSpc>
            </a:pPr>
          </a:p>
        </p:txBody>
      </p:sp>
      <p:sp>
        <p:nvSpPr>
          <p:cNvPr name="AutoShape 6" id="6"/>
          <p:cNvSpPr/>
          <p:nvPr/>
        </p:nvSpPr>
        <p:spPr>
          <a:xfrm>
            <a:off x="1028700" y="3677799"/>
            <a:ext cx="16230600" cy="0"/>
          </a:xfrm>
          <a:prstGeom prst="line">
            <a:avLst/>
          </a:prstGeom>
          <a:ln cap="flat" w="19050">
            <a:solidFill>
              <a:srgbClr val="104772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62013" y="-4542276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aphicFrame>
        <p:nvGraphicFramePr>
          <p:cNvPr name="Object 3" id="3"/>
          <p:cNvGraphicFramePr/>
          <p:nvPr/>
        </p:nvGraphicFramePr>
        <p:xfrm>
          <a:off x="3167021" y="3687324"/>
          <a:ext cx="16230600" cy="5484356"/>
        </p:xfrm>
        <a:graphic>
          <a:graphicData uri="http://schemas.openxmlformats.org/presentationml/2006/ole">
            <p:oleObj imgW="19469100" imgH="8724900" r:id="rId4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028700" y="1276350"/>
            <a:ext cx="10191054" cy="1014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08"/>
              </a:lnSpc>
            </a:pPr>
            <a:r>
              <a:rPr lang="en-US" sz="8304">
                <a:solidFill>
                  <a:srgbClr val="104772"/>
                </a:solidFill>
                <a:latin typeface="Abril Fatface"/>
                <a:ea typeface="Abril Fatface"/>
                <a:cs typeface="Abril Fatface"/>
                <a:sym typeface="Abril Fatface"/>
              </a:rPr>
              <a:t>Perbandingan Model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575733" y="990600"/>
            <a:ext cx="1683567" cy="787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53"/>
              </a:lnSpc>
            </a:pPr>
            <a:r>
              <a:rPr lang="en-US" b="true" sz="2502">
                <a:solidFill>
                  <a:srgbClr val="104772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Machine Learning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DAGmLz38TBM</dc:identifier>
  <dcterms:modified xsi:type="dcterms:W3CDTF">2011-08-01T06:04:30Z</dcterms:modified>
  <cp:revision>1</cp:revision>
  <dc:title>White and Blue Modern Minimalist Group Project Presentation</dc:title>
</cp:coreProperties>
</file>

<file path=docProps/thumbnail.jpeg>
</file>